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78" r:id="rId5"/>
    <p:sldId id="305" r:id="rId6"/>
    <p:sldId id="306" r:id="rId7"/>
    <p:sldId id="307" r:id="rId8"/>
    <p:sldId id="309" r:id="rId9"/>
    <p:sldId id="308" r:id="rId10"/>
    <p:sldId id="299" r:id="rId11"/>
    <p:sldId id="30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5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8D92B-3A80-414F-9715-49AC6ACCDCD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Rodney Okwasiimire - Genetics of Alcohol Metabolism among Ugandans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0E4ED-2F69-4352-B16C-DD419DBE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2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943E8-73EE-43FD-A0FF-98E33802FEF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Rodney Okwasiimire - Genetics of Alcohol Metabolism among Ugandans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7C9B1-6201-4EAA-B8ED-FD94713E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813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C9B1-6201-4EAA-B8ED-FD94713ED464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Rodney Okwasiimire - Genetics of Alcohol Metabolism among Ugandans</a:t>
            </a:r>
          </a:p>
        </p:txBody>
      </p:sp>
    </p:spTree>
    <p:extLst>
      <p:ext uri="{BB962C8B-B14F-4D97-AF65-F5344CB8AC3E}">
        <p14:creationId xmlns:p14="http://schemas.microsoft.com/office/powerpoint/2010/main" val="79719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C9B1-6201-4EAA-B8ED-FD94713ED464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Rodney Okwasiimire - Genetics of Alcohol Metabolism among Ugandans</a:t>
            </a:r>
          </a:p>
        </p:txBody>
      </p:sp>
    </p:spTree>
    <p:extLst>
      <p:ext uri="{BB962C8B-B14F-4D97-AF65-F5344CB8AC3E}">
        <p14:creationId xmlns:p14="http://schemas.microsoft.com/office/powerpoint/2010/main" val="142057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7F60-55A2-4C1F-A0E7-0F7B7464D9CC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7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E66-28F9-4F9D-ABC7-E929E719C309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3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E876-19E9-4BFD-B058-042B39B29073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8670-89FD-4EAB-8CFB-628DA18DF14D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0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1CA1-B662-46B1-9BEE-718B665D8C95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A354-9C79-42D9-9DE4-3BA10D66F84A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2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6C12-8423-4EC5-8BA8-0BA893566059}" type="datetime1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9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4306-A58A-4A6C-A2E4-41945EA0E74F}" type="datetime1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298F-9A54-4D1A-BA64-4060C3C33DC2}" type="datetime1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39E9-54E5-40DC-A734-39AB8C088D7D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5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3D51-1943-42AA-9CF9-F09AEDEC8F06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6F5F-B55A-44CF-AB4F-1F02D6D62B93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4F4CC-9DAD-4A20-9ED3-49455CD4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170761"/>
            <a:ext cx="11622156" cy="12848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Genetics of alcohol metabolism in the Ugandan Population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1" y="2050869"/>
            <a:ext cx="11622156" cy="463637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endParaRPr lang="en-US" sz="3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n-US" sz="3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algn="l">
              <a:lnSpc>
                <a:spcPct val="120000"/>
              </a:lnSpc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  <a:p>
            <a:pPr>
              <a:lnSpc>
                <a:spcPct val="120000"/>
              </a:lnSpc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Rodney Okwasiimire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(BSc., MSc.)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Makerere University</a:t>
            </a:r>
          </a:p>
          <a:p>
            <a:r>
              <a:rPr lang="en-US" sz="3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UAPC 2022, Imperial Royal Hotel, Kampala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21" y="1867245"/>
            <a:ext cx="4129978" cy="2737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872586"/>
            <a:ext cx="3450762" cy="2737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885D4-728B-5097-B271-BC448F844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743" y="1867245"/>
            <a:ext cx="9066467" cy="37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4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941E832-D5AB-4624-8183-628DEA41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9" y="1"/>
            <a:ext cx="11807687" cy="61582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  <a:endParaRPr lang="en-UG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B9A842-A3E7-489F-8196-A9BBF484D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5" y="615821"/>
            <a:ext cx="11918571" cy="633548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ADH1B*1 - ADH1C*1 (48.4%) &amp; ADH1B*3 - ADH1C*1 (1.2%) imply less acetaldehyde generation following alcohol intake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100% G/G genotype means no loss of enzyme activity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protection against alcohol dependence &amp; alcoholism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Protection against alcohol induced tissue damage, esophageal, head, neck &amp; colon cancers</a:t>
            </a:r>
          </a:p>
          <a:p>
            <a:pPr marL="0" indent="0" algn="ctr">
              <a:buNone/>
            </a:pP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 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capita alcohol consumption: Uganda 9.5, is higher than African (6.3) &amp; the Global (6.4) (WHO, 2018)</a:t>
            </a:r>
          </a:p>
          <a:p>
            <a:pPr marL="0" indent="0" algn="ctr">
              <a:buNone/>
            </a:pPr>
            <a:r>
              <a:rPr lang="en-US" sz="2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 forward/recommendations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Large scale studies with field samples for SNP distribution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Alcoholics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Regional/ethnic samples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Sequencing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Diagnostic/preventive markers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2D4E6-D4EC-488D-88F2-218549DA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7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BEF0-8AE4-F57D-8CAA-810C166F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17" y="1319842"/>
            <a:ext cx="10515600" cy="12955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Denis Matovu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Kasozi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Rhona 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Baingana</a:t>
            </a:r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5E235-004A-11AB-9F95-4FADCB83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5C469-FE9E-B2E2-0EDF-8B9BF8645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7" y="4476032"/>
            <a:ext cx="11047344" cy="1445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9CDF0-A563-813D-C1C7-BAE431CE4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7" y="2848766"/>
            <a:ext cx="6616001" cy="11604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B46717-02BE-9863-F58D-9355440C04D0}"/>
              </a:ext>
            </a:extLst>
          </p:cNvPr>
          <p:cNvSpPr txBox="1"/>
          <p:nvPr/>
        </p:nvSpPr>
        <p:spPr>
          <a:xfrm>
            <a:off x="1595887" y="224287"/>
            <a:ext cx="879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Acknowledgements</a:t>
            </a:r>
            <a:endParaRPr lang="en-UG" sz="40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5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l="-1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6571" y="11167"/>
            <a:ext cx="12518571" cy="781313"/>
          </a:xfrm>
          <a:blipFill>
            <a:blip r:embed="rId4">
              <a:alphaModFix amt="67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</a:rPr>
              <a:t>Alcohol burden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81709"/>
            <a:ext cx="2057400" cy="365125"/>
          </a:xfrm>
        </p:spPr>
        <p:txBody>
          <a:bodyPr/>
          <a:lstStyle/>
          <a:p>
            <a:fld id="{31C4F4CC-9DAD-4A20-9ED3-49455CD42843}" type="slidenum">
              <a:rPr lang="en-US" sz="1600">
                <a:latin typeface="Arial Black" panose="020B0A04020102020204" pitchFamily="34" charset="0"/>
              </a:rPr>
              <a:t>2</a:t>
            </a:fld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7640" y="792480"/>
            <a:ext cx="12359640" cy="6054353"/>
          </a:xfrm>
          <a:blipFill>
            <a:blip r:embed="rId4">
              <a:alphaModFix amt="67000"/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rial Black" panose="020B0A04020102020204" pitchFamily="34" charset="0"/>
              </a:rPr>
              <a:t> Consumption (Age,15+): 43% (world population) 32.3% (African population) are current alcohol consumers (WHO, 2018)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</a:rPr>
              <a:t>In Uganda: 36.3% (7.61 million) (WHO,2018), 30.5% (Swahn </a:t>
            </a:r>
            <a:r>
              <a:rPr lang="en-US" i="1" dirty="0">
                <a:latin typeface="Arial Black" panose="020B0A04020102020204" pitchFamily="34" charset="0"/>
              </a:rPr>
              <a:t>et al., </a:t>
            </a:r>
            <a:r>
              <a:rPr lang="en-US" dirty="0">
                <a:latin typeface="Arial Black" panose="020B0A04020102020204" pitchFamily="34" charset="0"/>
              </a:rPr>
              <a:t>2018) and 26.8% (Kabwama </a:t>
            </a:r>
            <a:r>
              <a:rPr lang="en-US" i="1" dirty="0">
                <a:latin typeface="Arial Black" panose="020B0A04020102020204" pitchFamily="34" charset="0"/>
              </a:rPr>
              <a:t>et al., </a:t>
            </a:r>
            <a:r>
              <a:rPr lang="en-US" dirty="0">
                <a:latin typeface="Arial Black" panose="020B0A04020102020204" pitchFamily="34" charset="0"/>
              </a:rPr>
              <a:t>2016)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rial Black" panose="020B0A04020102020204" pitchFamily="34" charset="0"/>
              </a:rPr>
              <a:t> Effects: 3M deaths per year, 5.1% of the disease burden (WHO, 2018)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</a:rPr>
              <a:t>In Uganda: 7.1% Alcohol Use Disorders, 2.5% Alcohol Dependence, Alcohol Attributable Fractions: 58.8% liver cirrhosis, 30.7% road traffic injuries, 5.8% cancer (WHO, 2018)</a:t>
            </a:r>
          </a:p>
        </p:txBody>
      </p:sp>
    </p:spTree>
    <p:extLst>
      <p:ext uri="{BB962C8B-B14F-4D97-AF65-F5344CB8AC3E}">
        <p14:creationId xmlns:p14="http://schemas.microsoft.com/office/powerpoint/2010/main" val="182557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986"/>
          </a:xfrm>
          <a:blipFill>
            <a:blip r:embed="rId4">
              <a:alphaModFix amt="79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 Black" panose="020B0A04020102020204" pitchFamily="34" charset="0"/>
              </a:rPr>
              <a:t>Alcohol metabolism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20986"/>
            <a:ext cx="12085320" cy="6273540"/>
          </a:xfrm>
          <a:blipFill>
            <a:blip r:embed="rId4">
              <a:alphaModFix amt="79000"/>
            </a:blip>
            <a:tile tx="0" ty="0" sx="100000" sy="100000" flip="none" algn="tl"/>
          </a:blipFill>
        </p:spPr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rial Black" panose="020B0A04020102020204" pitchFamily="34" charset="0"/>
              </a:rPr>
              <a:t> In the liver: </a:t>
            </a:r>
            <a:r>
              <a:rPr lang="en-US" sz="2400" dirty="0">
                <a:latin typeface="Arial Black" panose="020B0A04020102020204" pitchFamily="34" charset="0"/>
              </a:rPr>
              <a:t>&gt;90%</a:t>
            </a:r>
            <a:r>
              <a:rPr lang="en-US" dirty="0">
                <a:latin typeface="Arial Black" panose="020B0A04020102020204" pitchFamily="34" charset="0"/>
              </a:rPr>
              <a:t>, breath: </a:t>
            </a:r>
            <a:r>
              <a:rPr lang="en-US" sz="2400" dirty="0">
                <a:latin typeface="Arial Black" panose="020B0A04020102020204" pitchFamily="34" charset="0"/>
              </a:rPr>
              <a:t>≈0.7%, </a:t>
            </a:r>
            <a:r>
              <a:rPr lang="en-US" dirty="0">
                <a:latin typeface="Arial Black" panose="020B0A04020102020204" pitchFamily="34" charset="0"/>
              </a:rPr>
              <a:t>urine: ≈ 0.3</a:t>
            </a:r>
            <a:r>
              <a:rPr lang="en-US" sz="2400" dirty="0">
                <a:latin typeface="Arial Black" panose="020B0A04020102020204" pitchFamily="34" charset="0"/>
              </a:rPr>
              <a:t>%</a:t>
            </a:r>
            <a:r>
              <a:rPr lang="en-US" dirty="0">
                <a:latin typeface="Arial Black" panose="020B0A04020102020204" pitchFamily="34" charset="0"/>
              </a:rPr>
              <a:t>, sweat: </a:t>
            </a:r>
            <a:r>
              <a:rPr lang="en-US" sz="2400" dirty="0">
                <a:latin typeface="Arial Black" panose="020B0A04020102020204" pitchFamily="34" charset="0"/>
              </a:rPr>
              <a:t>≈ 0.1% (Ramchandani </a:t>
            </a:r>
            <a:r>
              <a:rPr lang="en-US" sz="2400" i="1" dirty="0">
                <a:latin typeface="Arial Black" panose="020B0A04020102020204" pitchFamily="34" charset="0"/>
              </a:rPr>
              <a:t>et al., </a:t>
            </a:r>
            <a:r>
              <a:rPr lang="en-US" sz="2400" dirty="0">
                <a:latin typeface="Arial Black" panose="020B0A04020102020204" pitchFamily="34" charset="0"/>
              </a:rPr>
              <a:t>2001)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31C4F4CC-9DAD-4A20-9ED3-49455CD42843}" type="slidenum">
              <a:rPr lang="en-US" sz="1600">
                <a:latin typeface="Arial Black" panose="020B0A04020102020204" pitchFamily="34" charset="0"/>
              </a:rPr>
              <a:t>3</a:t>
            </a:fld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0176" y="6306106"/>
            <a:ext cx="6076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  <a:latin typeface="Arial Black" panose="020B0A04020102020204" pitchFamily="34" charset="0"/>
              </a:rPr>
              <a:t>Fig.1: Enzymatic alcohol breakdown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DC290A-F24F-4DB6-2CB6-CA21B789E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6" y="1524000"/>
            <a:ext cx="11199744" cy="48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9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3986"/>
            <a:ext cx="11216640" cy="5875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Alcohol &amp; Aldehyde dehydrogenases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600891"/>
            <a:ext cx="11688417" cy="6125374"/>
          </a:xfr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Class I ADH enzymes encoded by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ADH1B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ADH1C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genes account for most alcohol oxidizing activity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ALDH2 enzyme encoded by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ALDH2 gene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the major aldehyde dehydrogenase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en-US" sz="20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1: Functional SNPs in ADH1B &amp; ADH1C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 Black" panose="020B0A04020102020204" pitchFamily="34" charset="0"/>
              </a:rPr>
              <a:t>                           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 Black" panose="020B0A04020102020204" pitchFamily="34" charset="0"/>
              </a:rPr>
              <a:t>                                                       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 Black" panose="020B0A04020102020204" pitchFamily="34" charset="0"/>
              </a:rPr>
              <a:t>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83248" y="6492876"/>
            <a:ext cx="2057400" cy="365125"/>
          </a:xfrm>
        </p:spPr>
        <p:txBody>
          <a:bodyPr/>
          <a:lstStyle/>
          <a:p>
            <a:fld id="{31C4F4CC-9DAD-4A20-9ED3-49455CD42843}" type="slidenum">
              <a:rPr lang="en-US" sz="1600">
                <a:latin typeface="Arial Black" panose="020B0A04020102020204" pitchFamily="34" charset="0"/>
              </a:rPr>
              <a:t>4</a:t>
            </a:fld>
            <a:endParaRPr lang="en-US" sz="16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C13513DE-78C2-EA17-9EB3-E5CE149626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373713"/>
              </p:ext>
            </p:extLst>
          </p:nvPr>
        </p:nvGraphicFramePr>
        <p:xfrm>
          <a:off x="304800" y="2791934"/>
          <a:ext cx="11477896" cy="394062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77556">
                  <a:extLst>
                    <a:ext uri="{9D8B030D-6E8A-4147-A177-3AD203B41FA5}">
                      <a16:colId xmlns:a16="http://schemas.microsoft.com/office/drawing/2014/main" val="2253621910"/>
                    </a:ext>
                  </a:extLst>
                </a:gridCol>
                <a:gridCol w="4361392">
                  <a:extLst>
                    <a:ext uri="{9D8B030D-6E8A-4147-A177-3AD203B41FA5}">
                      <a16:colId xmlns:a16="http://schemas.microsoft.com/office/drawing/2014/main" val="1236228038"/>
                    </a:ext>
                  </a:extLst>
                </a:gridCol>
                <a:gridCol w="2869474">
                  <a:extLst>
                    <a:ext uri="{9D8B030D-6E8A-4147-A177-3AD203B41FA5}">
                      <a16:colId xmlns:a16="http://schemas.microsoft.com/office/drawing/2014/main" val="2683939469"/>
                    </a:ext>
                  </a:extLst>
                </a:gridCol>
                <a:gridCol w="2869474">
                  <a:extLst>
                    <a:ext uri="{9D8B030D-6E8A-4147-A177-3AD203B41FA5}">
                      <a16:colId xmlns:a16="http://schemas.microsoft.com/office/drawing/2014/main" val="1538087538"/>
                    </a:ext>
                  </a:extLst>
                </a:gridCol>
              </a:tblGrid>
              <a:tr h="37011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 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SNP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Allele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Effect 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836971"/>
                  </a:ext>
                </a:extLst>
              </a:tr>
              <a:tr h="638822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ADH1B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rs1229984 – G (Arg) 47 A (His)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ADH1B*1 (Arg47Arg370)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70 to 80 times higher turn over rate than the wild type 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964842"/>
                  </a:ext>
                </a:extLst>
              </a:tr>
              <a:tr h="638822">
                <a:tc vMerge="1">
                  <a:txBody>
                    <a:bodyPr/>
                    <a:lstStyle/>
                    <a:p>
                      <a:endParaRPr lang="en-UG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rs2066702 – C (Arg) 370 T (</a:t>
                      </a:r>
                      <a:r>
                        <a:rPr lang="en-US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Cys</a:t>
                      </a:r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ADH1B*2 (His47Arg370)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39390"/>
                  </a:ext>
                </a:extLst>
              </a:tr>
              <a:tr h="638822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ADH1B*3 (Arg47Cys370)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253970"/>
                  </a:ext>
                </a:extLst>
              </a:tr>
              <a:tr h="638822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ADH1C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rs1693482 – G (Arg) 272 A (Gln)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ADH1C*1 (Arg272Ile350)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70% higher turn over rate than mutant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794055"/>
                  </a:ext>
                </a:extLst>
              </a:tr>
              <a:tr h="638822">
                <a:tc vMerge="1">
                  <a:txBody>
                    <a:bodyPr/>
                    <a:lstStyle/>
                    <a:p>
                      <a:endParaRPr lang="en-U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rs698 - A (Ile)  350 G (Val)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ADH1C*2 (Gln272Val350)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437"/>
                  </a:ext>
                </a:extLst>
              </a:tr>
              <a:tr h="37011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ALDH2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rs671 - G (Glu) 487 A (Lys)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Loss of enzyme activity in the mutant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Loss of enzyme activity in the mutant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93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22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C95F3C-412F-1C8D-E8A6-60BE92C1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6526"/>
            <a:ext cx="11704320" cy="81184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alcohol genetics study in Uganda</a:t>
            </a:r>
            <a:endParaRPr lang="en-UG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67E13A-BAF7-F499-06A7-C953D28D9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948374"/>
            <a:ext cx="6923314" cy="57731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250 Blood donors aged 16 – 56 yrs.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Extracted DNA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Genotyping by PCR-RFLP &amp; Tetra ARMS PCR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polymorphisms genotyped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ADH1B rs1229984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ADH1B rs2066702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ADH1C rs1693482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ADH1C rs698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ALDH2 rs671</a:t>
            </a:r>
            <a:endParaRPr lang="en-UG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E36DB3F-3CBA-4AD5-9705-97489E0A4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8440" y="5940424"/>
            <a:ext cx="5181600" cy="598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Fig.2: Study participants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31B09-898D-B792-99B4-A62148CA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BE7CE8C-91A0-5FEF-D50E-F38570FE4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416345"/>
              </p:ext>
            </p:extLst>
          </p:nvPr>
        </p:nvGraphicFramePr>
        <p:xfrm>
          <a:off x="6608440" y="1181738"/>
          <a:ext cx="5756920" cy="4941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ism 6" r:id="rId4" imgW="3485033" imgH="2991439" progId="Prism6.Document">
                  <p:embed/>
                </p:oleObj>
              </mc:Choice>
              <mc:Fallback>
                <p:oleObj name="Prism 6" r:id="rId4" imgW="3485033" imgH="2991439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8440" y="1181738"/>
                        <a:ext cx="5756920" cy="4941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3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61CC-4144-10A6-EF70-EAEB07D0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733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Genotyping Results</a:t>
            </a:r>
            <a:endParaRPr lang="en-U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1D0E9-DF76-8418-CF9C-4E8797C1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9A40FBA-3B8B-44D6-411A-48E019742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6867"/>
              </p:ext>
            </p:extLst>
          </p:nvPr>
        </p:nvGraphicFramePr>
        <p:xfrm>
          <a:off x="459374" y="847854"/>
          <a:ext cx="5538861" cy="5422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ism 6" r:id="rId4" imgW="3485033" imgH="3412099" progId="Prism6.Document">
                  <p:embed/>
                </p:oleObj>
              </mc:Choice>
              <mc:Fallback>
                <p:oleObj name="Prism 6" r:id="rId4" imgW="3485033" imgH="3412099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374" y="847854"/>
                        <a:ext cx="5538861" cy="5422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A1F0E76-CC19-A33A-15C8-84C89452A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600458"/>
              </p:ext>
            </p:extLst>
          </p:nvPr>
        </p:nvGraphicFramePr>
        <p:xfrm>
          <a:off x="6193766" y="783153"/>
          <a:ext cx="5426015" cy="549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ism 6" r:id="rId6" imgW="3485033" imgH="3530950" progId="Prism6.Document">
                  <p:embed/>
                </p:oleObj>
              </mc:Choice>
              <mc:Fallback>
                <p:oleObj name="Prism 6" r:id="rId6" imgW="3485033" imgH="3530950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93766" y="783153"/>
                        <a:ext cx="5426015" cy="5497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2B5D1E-6771-69C3-941C-FBFD6CCD38C2}"/>
              </a:ext>
            </a:extLst>
          </p:cNvPr>
          <p:cNvSpPr txBox="1"/>
          <p:nvPr/>
        </p:nvSpPr>
        <p:spPr>
          <a:xfrm>
            <a:off x="1940943" y="6106068"/>
            <a:ext cx="89197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Fig. 3 &amp; 4: ADH1B Genotype frequencies</a:t>
            </a:r>
          </a:p>
        </p:txBody>
      </p:sp>
    </p:spTree>
    <p:extLst>
      <p:ext uri="{BB962C8B-B14F-4D97-AF65-F5344CB8AC3E}">
        <p14:creationId xmlns:p14="http://schemas.microsoft.com/office/powerpoint/2010/main" val="265726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61CC-4144-10A6-EF70-EAEB07D0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733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Genotyping Results</a:t>
            </a:r>
            <a:endParaRPr lang="en-U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1D0E9-DF76-8418-CF9C-4E8797C1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A8645B0-C3EA-800A-7983-1916F7D26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534677"/>
              </p:ext>
            </p:extLst>
          </p:nvPr>
        </p:nvGraphicFramePr>
        <p:xfrm>
          <a:off x="524693" y="758181"/>
          <a:ext cx="5274422" cy="535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rism 6" r:id="rId4" imgW="3485033" imgH="3540314" progId="Prism6.Document">
                  <p:embed/>
                </p:oleObj>
              </mc:Choice>
              <mc:Fallback>
                <p:oleObj name="Prism 6" r:id="rId4" imgW="3485033" imgH="3540314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4693" y="758181"/>
                        <a:ext cx="5274422" cy="5358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3E9B851-0D56-3B7A-A4A6-54D4EABFF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58430"/>
              </p:ext>
            </p:extLst>
          </p:nvPr>
        </p:nvGraphicFramePr>
        <p:xfrm>
          <a:off x="6038174" y="758182"/>
          <a:ext cx="5358523" cy="535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rism 6" r:id="rId6" imgW="3485033" imgH="3485211" progId="Prism6.Document">
                  <p:embed/>
                </p:oleObj>
              </mc:Choice>
              <mc:Fallback>
                <p:oleObj name="Prism 6" r:id="rId6" imgW="3485033" imgH="3485211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174" y="758182"/>
                        <a:ext cx="5358523" cy="5358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6D1B25-245C-657D-23F6-D86C8B9E74F6}"/>
              </a:ext>
            </a:extLst>
          </p:cNvPr>
          <p:cNvSpPr txBox="1"/>
          <p:nvPr/>
        </p:nvSpPr>
        <p:spPr>
          <a:xfrm>
            <a:off x="1639019" y="6194140"/>
            <a:ext cx="803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Fig. </a:t>
            </a:r>
            <a:r>
              <a:rPr lang="en-US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6: ADH1C Genotype frequencies</a:t>
            </a:r>
          </a:p>
        </p:txBody>
      </p:sp>
    </p:spTree>
    <p:extLst>
      <p:ext uri="{BB962C8B-B14F-4D97-AF65-F5344CB8AC3E}">
        <p14:creationId xmlns:p14="http://schemas.microsoft.com/office/powerpoint/2010/main" val="179841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61CC-4144-10A6-EF70-EAEB07D0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733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Allele frequencies</a:t>
            </a:r>
            <a:endParaRPr lang="en-U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1D0E9-DF76-8418-CF9C-4E8797C1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A1189F5-9426-19F0-6848-2D29CECC8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784952"/>
              </p:ext>
            </p:extLst>
          </p:nvPr>
        </p:nvGraphicFramePr>
        <p:xfrm>
          <a:off x="6623349" y="799370"/>
          <a:ext cx="4864100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rism 6" r:id="rId4" imgW="3770261" imgH="4070821" progId="Prism6.Document">
                  <p:embed/>
                </p:oleObj>
              </mc:Choice>
              <mc:Fallback>
                <p:oleObj name="Prism 6" r:id="rId4" imgW="3770261" imgH="4070821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3349" y="799370"/>
                        <a:ext cx="4864100" cy="524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560DCF-8A06-198D-9920-C43BBD33022E}"/>
              </a:ext>
            </a:extLst>
          </p:cNvPr>
          <p:cNvSpPr txBox="1"/>
          <p:nvPr/>
        </p:nvSpPr>
        <p:spPr>
          <a:xfrm>
            <a:off x="1679275" y="5873964"/>
            <a:ext cx="883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Fig. </a:t>
            </a:r>
            <a:r>
              <a:rPr lang="en-US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8: ADH1B &amp; ADH1C Allele/Haplotype frequencies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E5A4C59-BDE4-5FF1-5F34-F6D49FF60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67575"/>
              </p:ext>
            </p:extLst>
          </p:nvPr>
        </p:nvGraphicFramePr>
        <p:xfrm>
          <a:off x="226354" y="634070"/>
          <a:ext cx="5187022" cy="5351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rism 6" r:id="rId6" imgW="3863176" imgH="3984024" progId="Prism6.Document">
                  <p:embed/>
                </p:oleObj>
              </mc:Choice>
              <mc:Fallback>
                <p:oleObj name="Prism 6" r:id="rId6" imgW="3863176" imgH="3984024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6354" y="634070"/>
                        <a:ext cx="5187022" cy="5351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60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61CC-4144-10A6-EF70-EAEB07D0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5423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Haplotype frequencies</a:t>
            </a:r>
            <a:endParaRPr lang="en-U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1D0E9-DF76-8418-CF9C-4E8797C1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F4CC-9DAD-4A20-9ED3-49455CD4284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F09D7FA-0F63-46AE-ABB3-D197B5C14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131869"/>
              </p:ext>
            </p:extLst>
          </p:nvPr>
        </p:nvGraphicFramePr>
        <p:xfrm>
          <a:off x="-86264" y="600296"/>
          <a:ext cx="5641675" cy="559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rism 6" r:id="rId4" imgW="3791509" imgH="3759648" progId="Prism6.Document">
                  <p:embed/>
                </p:oleObj>
              </mc:Choice>
              <mc:Fallback>
                <p:oleObj name="Prism 6" r:id="rId4" imgW="3791509" imgH="3759648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6264" y="600296"/>
                        <a:ext cx="5641675" cy="5594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FA4F349A-12DC-12CA-2CEE-1F775D5C51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736442"/>
              </p:ext>
            </p:extLst>
          </p:nvPr>
        </p:nvGraphicFramePr>
        <p:xfrm>
          <a:off x="5641675" y="1346045"/>
          <a:ext cx="6426677" cy="392469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75450">
                  <a:extLst>
                    <a:ext uri="{9D8B030D-6E8A-4147-A177-3AD203B41FA5}">
                      <a16:colId xmlns:a16="http://schemas.microsoft.com/office/drawing/2014/main" val="1236228038"/>
                    </a:ext>
                  </a:extLst>
                </a:gridCol>
                <a:gridCol w="4451227">
                  <a:extLst>
                    <a:ext uri="{9D8B030D-6E8A-4147-A177-3AD203B41FA5}">
                      <a16:colId xmlns:a16="http://schemas.microsoft.com/office/drawing/2014/main" val="1794293834"/>
                    </a:ext>
                  </a:extLst>
                </a:gridCol>
              </a:tblGrid>
              <a:tr h="39764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Allele 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Effect 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836971"/>
                  </a:ext>
                </a:extLst>
              </a:tr>
              <a:tr h="5338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ADH1B*1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Wild type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964842"/>
                  </a:ext>
                </a:extLst>
              </a:tr>
              <a:tr h="6958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ADH1B*2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40-fold higher Vmax than wild type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737969"/>
                  </a:ext>
                </a:extLst>
              </a:tr>
              <a:tr h="6958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ADH1B*3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30-fold higher Vmax than wild type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096440"/>
                  </a:ext>
                </a:extLst>
              </a:tr>
              <a:tr h="5338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ADH1C*1 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Wild type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576755"/>
                  </a:ext>
                </a:extLst>
              </a:tr>
              <a:tr h="5338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ADH1C*2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Half Vmax of the wild type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7009451"/>
                  </a:ext>
                </a:extLst>
              </a:tr>
              <a:tr h="5338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ADH1C*new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Unknown </a:t>
                      </a:r>
                      <a:endParaRPr lang="en-UG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6431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634DD86-82F7-9560-D24C-F4869F8F34A5}"/>
              </a:ext>
            </a:extLst>
          </p:cNvPr>
          <p:cNvSpPr txBox="1"/>
          <p:nvPr/>
        </p:nvSpPr>
        <p:spPr>
          <a:xfrm>
            <a:off x="5641675" y="5401771"/>
            <a:ext cx="642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Agarwal, 2001; Edenberg, 2007; Edenberg et al., 2006; Zhakari, 2006</a:t>
            </a:r>
            <a:endParaRPr lang="en-UG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E4463B-4066-915F-139E-011BA1D5D77B}"/>
              </a:ext>
            </a:extLst>
          </p:cNvPr>
          <p:cNvSpPr txBox="1"/>
          <p:nvPr/>
        </p:nvSpPr>
        <p:spPr>
          <a:xfrm>
            <a:off x="0" y="6194720"/>
            <a:ext cx="564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Fig. 9: ADH1B &amp; ADH1C Haplotype frequencies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37DEBA-7D6F-3BB2-A544-AD85D3325FA6}"/>
              </a:ext>
            </a:extLst>
          </p:cNvPr>
          <p:cNvSpPr txBox="1"/>
          <p:nvPr/>
        </p:nvSpPr>
        <p:spPr>
          <a:xfrm>
            <a:off x="6179387" y="809898"/>
            <a:ext cx="565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2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Effects of ADH1B &amp; ADH1C Alleles</a:t>
            </a:r>
          </a:p>
        </p:txBody>
      </p:sp>
    </p:spTree>
    <p:extLst>
      <p:ext uri="{BB962C8B-B14F-4D97-AF65-F5344CB8AC3E}">
        <p14:creationId xmlns:p14="http://schemas.microsoft.com/office/powerpoint/2010/main" val="3573206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18675</TotalTime>
  <Words>676</Words>
  <Application>Microsoft Office PowerPoint</Application>
  <PresentationFormat>Widescreen</PresentationFormat>
  <Paragraphs>115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Office Theme</vt:lpstr>
      <vt:lpstr>Prism 6</vt:lpstr>
      <vt:lpstr>Genetics of alcohol metabolism in the Ugandan Population</vt:lpstr>
      <vt:lpstr>Alcohol burden </vt:lpstr>
      <vt:lpstr>Alcohol metabolism </vt:lpstr>
      <vt:lpstr>Alcohol &amp; Aldehyde dehydrogenases</vt:lpstr>
      <vt:lpstr>The alcohol genetics study in Uganda</vt:lpstr>
      <vt:lpstr>Genotyping Results</vt:lpstr>
      <vt:lpstr>Genotyping Results</vt:lpstr>
      <vt:lpstr>Allele frequencies</vt:lpstr>
      <vt:lpstr> Haplotype frequencies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OF ALCOHOL METABOLISM IN THE UGANDAN POPULATION</dc:title>
  <dc:creator>RODNEY</dc:creator>
  <cp:lastModifiedBy>prudence Aturinde</cp:lastModifiedBy>
  <cp:revision>196</cp:revision>
  <dcterms:created xsi:type="dcterms:W3CDTF">2019-10-22T08:58:09Z</dcterms:created>
  <dcterms:modified xsi:type="dcterms:W3CDTF">2022-11-22T12:28:37Z</dcterms:modified>
</cp:coreProperties>
</file>